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6858000" cy="9144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A46"/>
    <a:srgbClr val="008A3E"/>
    <a:srgbClr val="D20000"/>
    <a:srgbClr val="CC0000"/>
    <a:srgbClr val="DE0000"/>
    <a:srgbClr val="E20000"/>
    <a:srgbClr val="E9EDF4"/>
    <a:srgbClr val="6B8537"/>
    <a:srgbClr val="4C5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59" autoAdjust="0"/>
    <p:restoredTop sz="94660"/>
  </p:normalViewPr>
  <p:slideViewPr>
    <p:cSldViewPr>
      <p:cViewPr varScale="1">
        <p:scale>
          <a:sx n="87" d="100"/>
          <a:sy n="87" d="100"/>
        </p:scale>
        <p:origin x="342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50529" cy="497444"/>
          </a:xfrm>
          <a:prstGeom prst="rect">
            <a:avLst/>
          </a:prstGeom>
        </p:spPr>
        <p:txBody>
          <a:bodyPr vert="horz" lIns="91523" tIns="45761" rIns="91523" bIns="4576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444"/>
          </a:xfrm>
          <a:prstGeom prst="rect">
            <a:avLst/>
          </a:prstGeom>
        </p:spPr>
        <p:txBody>
          <a:bodyPr vert="horz" lIns="91523" tIns="45761" rIns="91523" bIns="45761" rtlCol="0"/>
          <a:lstStyle>
            <a:lvl1pPr algn="r">
              <a:defRPr sz="1200"/>
            </a:lvl1pPr>
          </a:lstStyle>
          <a:p>
            <a:fld id="{351B41A2-D823-40C4-B78E-9135D179758B}" type="datetimeFigureOut">
              <a:rPr lang="ko-KR" altLang="en-US" smtClean="0"/>
              <a:pPr/>
              <a:t>2019-12-02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23" tIns="45761" rIns="91523" bIns="4576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6" y="4721746"/>
            <a:ext cx="5446396" cy="4472225"/>
          </a:xfrm>
          <a:prstGeom prst="rect">
            <a:avLst/>
          </a:prstGeom>
        </p:spPr>
        <p:txBody>
          <a:bodyPr vert="horz" lIns="91523" tIns="45761" rIns="91523" bIns="45761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305"/>
            <a:ext cx="2950529" cy="497444"/>
          </a:xfrm>
          <a:prstGeom prst="rect">
            <a:avLst/>
          </a:prstGeom>
        </p:spPr>
        <p:txBody>
          <a:bodyPr vert="horz" lIns="91523" tIns="45761" rIns="91523" bIns="4576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2" y="9440305"/>
            <a:ext cx="2950529" cy="497444"/>
          </a:xfrm>
          <a:prstGeom prst="rect">
            <a:avLst/>
          </a:prstGeom>
        </p:spPr>
        <p:txBody>
          <a:bodyPr vert="horz" lIns="91523" tIns="45761" rIns="91523" bIns="45761" rtlCol="0" anchor="b"/>
          <a:lstStyle>
            <a:lvl1pPr algn="r">
              <a:defRPr sz="1200"/>
            </a:lvl1pPr>
          </a:lstStyle>
          <a:p>
            <a:fld id="{044562BD-89CC-4910-A94C-F5BD19D51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9072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562BD-89CC-4910-A94C-F5BD19D5187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972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6CE0F-4C5D-484B-B3F1-9F9A7D8E5151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C191-B29A-4959-857A-6F08F91AC7E4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CFEC-CB94-469F-896C-68F9C48BA09C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9995-D2AA-4BDB-B697-7BCB6457C8BC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11BB-A58B-4271-A322-2D25ED397D1B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1848-46F0-4103-B9AE-E778AA784FE5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4855-9316-4AC4-90CA-87925DABCD27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4850-8AB8-472D-AC32-E75920AD3634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DFD2-BD0F-4334-B05E-B4FABBCF3B35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AAE09-1610-4065-BC49-ACA335671C79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3DF-7327-4D7A-9A6E-CD748476B49C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96CB1-C44B-43CF-8060-8E6832C0041B}" type="datetime1">
              <a:rPr lang="ko-KR" altLang="en-US" smtClean="0"/>
              <a:t>2019-12-02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97778-DFCA-4C74-A02C-C897AAB28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wlove2@korea.com" TargetMode="External"/><Relationship Id="rId2" Type="http://schemas.openxmlformats.org/officeDocument/2006/relationships/hyperlink" Target="mailto:dsenergyhr@korea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deeco@kore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타원 89"/>
          <p:cNvSpPr/>
          <p:nvPr/>
        </p:nvSpPr>
        <p:spPr>
          <a:xfrm>
            <a:off x="5922850" y="7524328"/>
            <a:ext cx="720080" cy="7200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타원 87"/>
          <p:cNvSpPr/>
          <p:nvPr/>
        </p:nvSpPr>
        <p:spPr>
          <a:xfrm>
            <a:off x="3989206" y="7524328"/>
            <a:ext cx="720080" cy="7200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타원 88"/>
          <p:cNvSpPr/>
          <p:nvPr/>
        </p:nvSpPr>
        <p:spPr>
          <a:xfrm>
            <a:off x="4946454" y="7524328"/>
            <a:ext cx="720080" cy="7200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83"/>
          <p:cNvSpPr/>
          <p:nvPr/>
        </p:nvSpPr>
        <p:spPr>
          <a:xfrm>
            <a:off x="2081992" y="7524328"/>
            <a:ext cx="720080" cy="7200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86"/>
          <p:cNvSpPr/>
          <p:nvPr/>
        </p:nvSpPr>
        <p:spPr>
          <a:xfrm>
            <a:off x="3033954" y="7524328"/>
            <a:ext cx="720080" cy="7200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타원 79"/>
          <p:cNvSpPr/>
          <p:nvPr/>
        </p:nvSpPr>
        <p:spPr>
          <a:xfrm>
            <a:off x="156924" y="7524328"/>
            <a:ext cx="720080" cy="7200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타원 81"/>
          <p:cNvSpPr/>
          <p:nvPr/>
        </p:nvSpPr>
        <p:spPr>
          <a:xfrm>
            <a:off x="1108886" y="7524328"/>
            <a:ext cx="720080" cy="7200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>
            <a:off x="188640" y="251520"/>
            <a:ext cx="432048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16632" y="467544"/>
            <a:ext cx="6552728" cy="3847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900" b="1" spc="-150" dirty="0" smtClean="0">
                <a:solidFill>
                  <a:srgbClr val="008A3E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여러분의 미래에 대성그룹이 함께 하겠습니다</a:t>
            </a:r>
            <a:r>
              <a:rPr kumimoji="1" lang="en-US" altLang="ko-KR" sz="1900" b="1" spc="-150" dirty="0" smtClean="0">
                <a:solidFill>
                  <a:srgbClr val="008A3E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kumimoji="1" lang="ko-KR" altLang="en-US" sz="1900" b="1" spc="-150" dirty="0">
              <a:solidFill>
                <a:srgbClr val="008A3E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36712" y="899592"/>
            <a:ext cx="5184576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ts val="1000"/>
              </a:spcBef>
              <a:spcAft>
                <a:spcPts val="1000"/>
              </a:spcAft>
            </a:pPr>
            <a:r>
              <a:rPr kumimoji="1"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글로벌 에너지 전문기업으로 성장하고 있는 대성그룹에서                             전문성</a:t>
            </a:r>
            <a:r>
              <a:rPr kumimoji="1"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Global Vision, </a:t>
            </a:r>
            <a:r>
              <a:rPr kumimoji="1"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열정을 겸비한 인재를 기다리고 있습니다</a:t>
            </a:r>
            <a:r>
              <a:rPr kumimoji="1"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kumimoji="1"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6632" y="1547664"/>
            <a:ext cx="652415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16632" y="1547664"/>
            <a:ext cx="1627609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35099" y="1774721"/>
            <a:ext cx="1008112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200" b="1" spc="-15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□  모집요강</a:t>
            </a:r>
            <a:endParaRPr kumimoji="1" lang="ko-KR" altLang="en-US" sz="1200" b="1" spc="-15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45207" y="2211594"/>
            <a:ext cx="6552728" cy="30158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4355980" y="2216208"/>
            <a:ext cx="9124" cy="42280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907132" y="2216208"/>
            <a:ext cx="1588" cy="42280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167493" y="2221687"/>
            <a:ext cx="720083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5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채용회사</a:t>
            </a:r>
            <a:endParaRPr kumimoji="1" lang="ko-KR" altLang="en-US" sz="105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2885987" y="2226013"/>
            <a:ext cx="1296143" cy="2539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5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 공</a:t>
            </a:r>
            <a:endParaRPr kumimoji="1" lang="ko-KR" altLang="en-US" sz="105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5301208" y="2222166"/>
            <a:ext cx="504056" cy="2539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5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공 통</a:t>
            </a:r>
            <a:endParaRPr kumimoji="1" lang="ko-KR" altLang="en-US" sz="105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4355980" y="3533304"/>
            <a:ext cx="2502020" cy="8617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대상 </a:t>
            </a:r>
            <a:r>
              <a:rPr kumimoji="1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kumimoji="1"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박사 </a:t>
            </a:r>
            <a:r>
              <a:rPr kumimoji="1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~ </a:t>
            </a:r>
            <a:r>
              <a:rPr kumimoji="1"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학사급</a:t>
            </a:r>
            <a:endParaRPr kumimoji="1"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2020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 </a:t>
            </a: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월 및 </a:t>
            </a: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8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월 졸업예정자</a:t>
            </a:r>
            <a:endParaRPr kumimoji="1"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2021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 </a:t>
            </a: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월 졸업예정자</a:t>
            </a:r>
            <a:endParaRPr kumimoji="1"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평균학점 </a:t>
            </a: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학점 및 </a:t>
            </a: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TOEIC 700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점 이상</a:t>
            </a:r>
            <a:endParaRPr kumimoji="1"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0" name="Text Box 6"/>
          <p:cNvSpPr txBox="1">
            <a:spLocks noChangeArrowheads="1"/>
          </p:cNvSpPr>
          <p:nvPr/>
        </p:nvSpPr>
        <p:spPr bwMode="auto">
          <a:xfrm>
            <a:off x="102341" y="2924484"/>
            <a:ext cx="845046" cy="4514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대성에너지</a:t>
            </a:r>
            <a:endParaRPr kumimoji="1"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대구소재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kumimoji="1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35099" y="6887289"/>
            <a:ext cx="1008112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200" b="1" spc="-15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□  전형방법</a:t>
            </a:r>
            <a:endParaRPr kumimoji="1" lang="ko-KR" altLang="en-US" sz="1200" b="1" spc="-15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9" name="Text Box 6"/>
          <p:cNvSpPr txBox="1">
            <a:spLocks noChangeArrowheads="1"/>
          </p:cNvSpPr>
          <p:nvPr/>
        </p:nvSpPr>
        <p:spPr bwMode="auto">
          <a:xfrm>
            <a:off x="4355980" y="4339891"/>
            <a:ext cx="2502020" cy="13952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우대사항</a:t>
            </a: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관련 자격증 소지자</a:t>
            </a: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외국어 우수자</a:t>
            </a:r>
            <a:r>
              <a:rPr kumimoji="1"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영어</a:t>
            </a: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일어</a:t>
            </a: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중국어</a:t>
            </a: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</a:t>
            </a:r>
          </a:p>
          <a:p>
            <a:pPr eaLnBrk="0" fontAlgn="t" latinLnBrk="0" hangingPunct="0">
              <a:spcBef>
                <a:spcPts val="200"/>
              </a:spcBef>
              <a:spcAft>
                <a:spcPct val="0"/>
              </a:spcAft>
            </a:pP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r>
              <a:rPr kumimoji="1"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프랑스어</a:t>
            </a: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독일어</a:t>
            </a: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스페인어 등</a:t>
            </a: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eaLnBrk="0" fontAlgn="t" latinLnBrk="0" hangingPunct="0">
              <a:spcBef>
                <a:spcPts val="200"/>
              </a:spcBef>
              <a:spcAft>
                <a:spcPct val="0"/>
              </a:spcAft>
            </a:pPr>
            <a:r>
              <a:rPr kumimoji="1"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kumimoji="1"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공인성적은 최근 </a:t>
            </a:r>
            <a:r>
              <a:rPr kumimoji="1"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kumimoji="1"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 이내</a:t>
            </a:r>
            <a:r>
              <a:rPr kumimoji="1"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어학 관련 공인성적은 </a:t>
            </a:r>
            <a:r>
              <a:rPr kumimoji="1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2018</a:t>
            </a:r>
            <a:r>
              <a:rPr kumimoji="1"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 </a:t>
            </a:r>
            <a:r>
              <a:rPr kumimoji="1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kumimoji="1"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월 </a:t>
            </a:r>
            <a:r>
              <a:rPr kumimoji="1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kumimoji="1"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 </a:t>
            </a:r>
            <a:endParaRPr kumimoji="1" lang="en-US" altLang="ko-KR" sz="1000" b="1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이후 </a:t>
            </a:r>
            <a:r>
              <a:rPr kumimoji="1"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응시한 국내시험에 </a:t>
            </a: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한함</a:t>
            </a:r>
            <a:endParaRPr kumimoji="1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92906" y="7670402"/>
            <a:ext cx="43204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서류전형</a:t>
            </a:r>
            <a:endParaRPr kumimoji="1" lang="ko-KR" altLang="en-US" sz="1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1186704" y="7670402"/>
            <a:ext cx="57606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인적성검사</a:t>
            </a:r>
            <a:endParaRPr kumimoji="1" lang="ko-KR" altLang="en-US" sz="1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2219936" y="7670402"/>
            <a:ext cx="43204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kumimoji="1" lang="ko-KR" altLang="en-US" sz="1000" b="1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차면접</a:t>
            </a:r>
            <a:endParaRPr kumimoji="1" lang="ko-KR" altLang="en-US" sz="1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3046131" y="7670402"/>
            <a:ext cx="712765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kumimoji="1" lang="ko-KR" altLang="en-US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</a:t>
            </a:r>
            <a:r>
              <a:rPr kumimoji="1" lang="en-US" altLang="ko-KR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ko-KR" altLang="en-US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영어평가</a:t>
            </a:r>
            <a:endParaRPr kumimoji="1" lang="ko-KR" altLang="en-US" sz="1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4006913" y="7670402"/>
            <a:ext cx="698135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</a:t>
            </a:r>
            <a:r>
              <a:rPr kumimoji="1" lang="ko-KR" altLang="en-US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</a:t>
            </a:r>
            <a:r>
              <a:rPr kumimoji="1" lang="en-US" altLang="ko-KR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ko-KR" altLang="en-US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종합면접</a:t>
            </a:r>
            <a:endParaRPr kumimoji="1" lang="ko-KR" altLang="en-US" sz="1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5095232" y="7670402"/>
            <a:ext cx="43204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신체검사</a:t>
            </a:r>
            <a:endParaRPr kumimoji="1" lang="ko-KR" altLang="en-US" sz="1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188640" y="4067944"/>
            <a:ext cx="4176464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6072614" y="7747346"/>
            <a:ext cx="432048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채용</a:t>
            </a:r>
            <a:endParaRPr kumimoji="1" lang="ko-KR" altLang="en-US" sz="1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2051" name="Picture 3" descr="C:\Users\대성\Desktop\444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3991" y="7811319"/>
            <a:ext cx="107622" cy="144016"/>
          </a:xfrm>
          <a:prstGeom prst="rect">
            <a:avLst/>
          </a:prstGeom>
          <a:noFill/>
        </p:spPr>
      </p:pic>
      <p:pic>
        <p:nvPicPr>
          <p:cNvPr id="60" name="Picture 3" descr="C:\Users\대성\Desktop\444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2543" y="7811319"/>
            <a:ext cx="107622" cy="144016"/>
          </a:xfrm>
          <a:prstGeom prst="rect">
            <a:avLst/>
          </a:prstGeom>
          <a:noFill/>
        </p:spPr>
      </p:pic>
      <p:pic>
        <p:nvPicPr>
          <p:cNvPr id="71" name="Picture 3" descr="C:\Users\대성\Desktop\444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699" y="7811319"/>
            <a:ext cx="107622" cy="144016"/>
          </a:xfrm>
          <a:prstGeom prst="rect">
            <a:avLst/>
          </a:prstGeom>
          <a:noFill/>
        </p:spPr>
      </p:pic>
      <p:pic>
        <p:nvPicPr>
          <p:cNvPr id="72" name="Picture 3" descr="C:\Users\대성\Desktop\444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5434" y="7811319"/>
            <a:ext cx="107622" cy="144016"/>
          </a:xfrm>
          <a:prstGeom prst="rect">
            <a:avLst/>
          </a:prstGeom>
          <a:noFill/>
        </p:spPr>
      </p:pic>
      <p:pic>
        <p:nvPicPr>
          <p:cNvPr id="73" name="Picture 3" descr="C:\Users\대성\Desktop\444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2863" y="7811319"/>
            <a:ext cx="107622" cy="144016"/>
          </a:xfrm>
          <a:prstGeom prst="rect">
            <a:avLst/>
          </a:prstGeom>
          <a:noFill/>
        </p:spPr>
      </p:pic>
      <p:pic>
        <p:nvPicPr>
          <p:cNvPr id="74" name="Picture 3" descr="C:\Users\대성\Desktop\444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7545" y="7811319"/>
            <a:ext cx="107622" cy="144016"/>
          </a:xfrm>
          <a:prstGeom prst="rect">
            <a:avLst/>
          </a:prstGeom>
          <a:noFill/>
        </p:spPr>
      </p:pic>
      <p:sp>
        <p:nvSpPr>
          <p:cNvPr id="53" name="Text Box 6"/>
          <p:cNvSpPr txBox="1">
            <a:spLocks noChangeArrowheads="1"/>
          </p:cNvSpPr>
          <p:nvPr/>
        </p:nvSpPr>
        <p:spPr bwMode="auto">
          <a:xfrm>
            <a:off x="2708921" y="2699792"/>
            <a:ext cx="1656184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생명공학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미생물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환경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에너지공학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화학</a:t>
            </a:r>
            <a:r>
              <a:rPr kumimoji="1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화공</a:t>
            </a:r>
            <a:r>
              <a:rPr kumimoji="1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), 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전기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전자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기계 관련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>
            <a:off x="2184838" y="2216208"/>
            <a:ext cx="20026" cy="42280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H="1">
            <a:off x="2708920" y="2216208"/>
            <a:ext cx="6142" cy="42280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6"/>
          <p:cNvSpPr txBox="1">
            <a:spLocks noChangeArrowheads="1"/>
          </p:cNvSpPr>
          <p:nvPr/>
        </p:nvSpPr>
        <p:spPr bwMode="auto">
          <a:xfrm>
            <a:off x="1262495" y="2227452"/>
            <a:ext cx="577043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5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직 무</a:t>
            </a:r>
            <a:endParaRPr kumimoji="1" lang="ko-KR" altLang="en-US" sz="105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3" name="Text Box 6"/>
          <p:cNvSpPr txBox="1">
            <a:spLocks noChangeArrowheads="1"/>
          </p:cNvSpPr>
          <p:nvPr/>
        </p:nvSpPr>
        <p:spPr bwMode="auto">
          <a:xfrm>
            <a:off x="2208623" y="2222166"/>
            <a:ext cx="484439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5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인 원</a:t>
            </a:r>
            <a:endParaRPr kumimoji="1" lang="ko-KR" altLang="en-US" sz="105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4" name="Text Box 6"/>
          <p:cNvSpPr txBox="1">
            <a:spLocks noChangeArrowheads="1"/>
          </p:cNvSpPr>
          <p:nvPr/>
        </p:nvSpPr>
        <p:spPr bwMode="auto">
          <a:xfrm>
            <a:off x="2132856" y="3001381"/>
            <a:ext cx="663145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○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</a:p>
        </p:txBody>
      </p:sp>
      <p:sp>
        <p:nvSpPr>
          <p:cNvPr id="65" name="Text Box 6"/>
          <p:cNvSpPr txBox="1">
            <a:spLocks noChangeArrowheads="1"/>
          </p:cNvSpPr>
          <p:nvPr/>
        </p:nvSpPr>
        <p:spPr bwMode="auto">
          <a:xfrm>
            <a:off x="897604" y="2632791"/>
            <a:ext cx="1307260" cy="8617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기술부문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-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도시가스 공급 및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안전관리 등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신규사업 기획</a:t>
            </a:r>
            <a:endParaRPr kumimoji="1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6" name="Text Box 6"/>
          <p:cNvSpPr txBox="1">
            <a:spLocks noChangeArrowheads="1"/>
          </p:cNvSpPr>
          <p:nvPr/>
        </p:nvSpPr>
        <p:spPr bwMode="auto">
          <a:xfrm>
            <a:off x="897604" y="3494556"/>
            <a:ext cx="1379268" cy="4514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관리부문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-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기획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인사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재무 등</a:t>
            </a:r>
            <a:endParaRPr kumimoji="1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auto">
          <a:xfrm>
            <a:off x="2708921" y="3389675"/>
            <a:ext cx="1656184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상경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법학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68" name="직선 연결선 67"/>
          <p:cNvCxnSpPr/>
          <p:nvPr/>
        </p:nvCxnSpPr>
        <p:spPr>
          <a:xfrm>
            <a:off x="188640" y="5364088"/>
            <a:ext cx="4176464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6"/>
          <p:cNvSpPr txBox="1">
            <a:spLocks noChangeArrowheads="1"/>
          </p:cNvSpPr>
          <p:nvPr/>
        </p:nvSpPr>
        <p:spPr bwMode="auto">
          <a:xfrm>
            <a:off x="116632" y="4275450"/>
            <a:ext cx="845046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대성청정</a:t>
            </a:r>
            <a:endParaRPr kumimoji="1"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에너지</a:t>
            </a:r>
            <a:endParaRPr kumimoji="1"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안동소재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kumimoji="1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5" name="Text Box 6"/>
          <p:cNvSpPr txBox="1">
            <a:spLocks noChangeArrowheads="1"/>
          </p:cNvSpPr>
          <p:nvPr/>
        </p:nvSpPr>
        <p:spPr bwMode="auto">
          <a:xfrm>
            <a:off x="908720" y="4408626"/>
            <a:ext cx="1254304" cy="4514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도시가스 공급 및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kumimoji="1"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안전관리 등</a:t>
            </a:r>
            <a:endParaRPr kumimoji="1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6" name="Text Box 6"/>
          <p:cNvSpPr txBox="1">
            <a:spLocks noChangeArrowheads="1"/>
          </p:cNvSpPr>
          <p:nvPr/>
        </p:nvSpPr>
        <p:spPr bwMode="auto">
          <a:xfrm>
            <a:off x="2117783" y="4469795"/>
            <a:ext cx="663145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○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53" y="64071"/>
            <a:ext cx="2124447" cy="34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9" name="직선 연결선 68"/>
          <p:cNvCxnSpPr/>
          <p:nvPr/>
        </p:nvCxnSpPr>
        <p:spPr>
          <a:xfrm>
            <a:off x="188640" y="6444208"/>
            <a:ext cx="648072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6"/>
          <p:cNvSpPr txBox="1">
            <a:spLocks noChangeArrowheads="1"/>
          </p:cNvSpPr>
          <p:nvPr/>
        </p:nvSpPr>
        <p:spPr bwMode="auto">
          <a:xfrm>
            <a:off x="116632" y="5571594"/>
            <a:ext cx="845046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대성환경</a:t>
            </a:r>
            <a:endParaRPr kumimoji="1"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에너지</a:t>
            </a:r>
            <a:endParaRPr kumimoji="1"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대구소재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kumimoji="1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3" name="Text Box 6"/>
          <p:cNvSpPr txBox="1">
            <a:spLocks noChangeArrowheads="1"/>
          </p:cNvSpPr>
          <p:nvPr/>
        </p:nvSpPr>
        <p:spPr bwMode="auto">
          <a:xfrm>
            <a:off x="908720" y="5765939"/>
            <a:ext cx="1254304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신규사업 기획</a:t>
            </a:r>
            <a:endParaRPr kumimoji="1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5" name="Text Box 6"/>
          <p:cNvSpPr txBox="1">
            <a:spLocks noChangeArrowheads="1"/>
          </p:cNvSpPr>
          <p:nvPr/>
        </p:nvSpPr>
        <p:spPr bwMode="auto">
          <a:xfrm>
            <a:off x="2132856" y="5765939"/>
            <a:ext cx="663145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○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</a:p>
        </p:txBody>
      </p:sp>
      <p:sp>
        <p:nvSpPr>
          <p:cNvPr id="86" name="Text Box 6"/>
          <p:cNvSpPr txBox="1">
            <a:spLocks noChangeArrowheads="1"/>
          </p:cNvSpPr>
          <p:nvPr/>
        </p:nvSpPr>
        <p:spPr bwMode="auto">
          <a:xfrm>
            <a:off x="2708920" y="5571594"/>
            <a:ext cx="1800200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생명공학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생명과학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화학생물학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미생물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</a:t>
            </a: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생물학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합성생물학 관련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7" name="Text Box 6"/>
          <p:cNvSpPr txBox="1">
            <a:spLocks noChangeArrowheads="1"/>
          </p:cNvSpPr>
          <p:nvPr/>
        </p:nvSpPr>
        <p:spPr bwMode="auto">
          <a:xfrm>
            <a:off x="2708920" y="4275450"/>
            <a:ext cx="1656184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생명공학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미생물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환경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에너지공학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화학</a:t>
            </a:r>
            <a:r>
              <a:rPr kumimoji="1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화공</a:t>
            </a:r>
            <a:r>
              <a:rPr kumimoji="1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), 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ts val="40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전기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전자</a:t>
            </a:r>
            <a:r>
              <a:rPr kumimoji="1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기계 관련</a:t>
            </a:r>
            <a:endParaRPr kumimoji="1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5213176" y="8693679"/>
            <a:ext cx="1600200" cy="486833"/>
          </a:xfrm>
        </p:spPr>
        <p:txBody>
          <a:bodyPr/>
          <a:lstStyle/>
          <a:p>
            <a:fld id="{6ED97778-DFCA-4C74-A02C-C897AAB28738}" type="slidenum">
              <a:rPr lang="ko-KR" altLang="en-US" sz="100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pPr/>
              <a:t>1</a:t>
            </a:fld>
            <a:r>
              <a:rPr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/2</a:t>
            </a:r>
            <a:endParaRPr lang="ko-KR" altLang="en-US" sz="1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9" name="Text Box 6"/>
          <p:cNvSpPr txBox="1">
            <a:spLocks noChangeArrowheads="1"/>
          </p:cNvSpPr>
          <p:nvPr/>
        </p:nvSpPr>
        <p:spPr bwMode="auto">
          <a:xfrm>
            <a:off x="260648" y="8388424"/>
            <a:ext cx="5832648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※ </a:t>
            </a:r>
            <a:r>
              <a:rPr kumimoji="1"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영어평가 </a:t>
            </a:r>
            <a:r>
              <a:rPr kumimoji="1"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kumimoji="1"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에너지 관련 영자신문기사 또는</a:t>
            </a:r>
            <a:r>
              <a:rPr kumimoji="1"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article </a:t>
            </a:r>
            <a:r>
              <a:rPr kumimoji="1"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제시 후 요약</a:t>
            </a:r>
            <a:r>
              <a:rPr kumimoji="1"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(writing), </a:t>
            </a:r>
            <a:r>
              <a:rPr kumimoji="1"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그룹토론</a:t>
            </a:r>
            <a:r>
              <a:rPr kumimoji="1"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(speaking)</a:t>
            </a:r>
            <a:r>
              <a:rPr kumimoji="1"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진행</a:t>
            </a:r>
            <a:endParaRPr kumimoji="1"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36712" y="899592"/>
            <a:ext cx="5184576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ts val="1000"/>
              </a:spcBef>
              <a:spcAft>
                <a:spcPts val="1000"/>
              </a:spcAft>
            </a:pPr>
            <a:r>
              <a:rPr kumimoji="1"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글로벌 에너지 전문기업으로 성장하고 있는 대성그룹에서                             전문성</a:t>
            </a:r>
            <a:r>
              <a:rPr kumimoji="1"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Global Vision, </a:t>
            </a:r>
            <a:r>
              <a:rPr kumimoji="1"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열정을 겸비한 인재를 기다리고 있습니다</a:t>
            </a:r>
            <a:r>
              <a:rPr kumimoji="1"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kumimoji="1"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auto">
          <a:xfrm>
            <a:off x="44624" y="2339752"/>
            <a:ext cx="6120680" cy="938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(1)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입사지원서 및 자기소개서 </a:t>
            </a:r>
          </a:p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대성그룹 홈페이지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en-US" altLang="ko-KR" sz="1000" u="sng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www.daesung.com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채용정보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인재상에서 입사지원서 양식 다운로드 사용</a:t>
            </a:r>
            <a:endParaRPr kumimoji="1" lang="en-US" altLang="ko-KR" sz="10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(2)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입사지원서 제출시 </a:t>
            </a:r>
            <a:r>
              <a:rPr kumimoji="1" lang="ko-KR" altLang="en-US" sz="10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전학년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성적증명서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(jpg, </a:t>
            </a:r>
            <a:r>
              <a:rPr kumimoji="1" lang="en-US" altLang="ko-KR" sz="10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pdf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등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 같이 제출</a:t>
            </a:r>
          </a:p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(3)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기타 졸업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예정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증명서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자격증 및 어학성적표 사본은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 면접 </a:t>
            </a:r>
            <a:r>
              <a:rPr kumimoji="1" lang="ko-KR" altLang="en-US" sz="10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참석시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제출</a:t>
            </a:r>
            <a:endParaRPr kumimoji="1" lang="ko-KR" altLang="en-US" sz="1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44624" y="4122529"/>
            <a:ext cx="6670519" cy="11695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(1)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접수기간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~ 2019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12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월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18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자정까지</a:t>
            </a:r>
            <a:endParaRPr kumimoji="1" lang="en-US" altLang="ko-KR" sz="10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(2)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접수 및 문의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(email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가능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: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우편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방문접수는 실시하지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않습니다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kumimoji="1" lang="en-US" altLang="ko-KR" sz="10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대성에너지 채용담당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hlinkClick r:id="rId2"/>
              </a:rPr>
              <a:t>dsenergyhr@korea.com</a:t>
            </a:r>
            <a:endParaRPr kumimoji="1" lang="en-US" altLang="ko-KR" sz="10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대성청정에너지 채용담당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jwlove2@korea.com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대성환경에너지 채용담당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hlinkClick r:id="rId4"/>
              </a:rPr>
              <a:t>deeco@korea.com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</p:txBody>
      </p:sp>
      <p:sp>
        <p:nvSpPr>
          <p:cNvPr id="57" name="Text Box 6"/>
          <p:cNvSpPr txBox="1">
            <a:spLocks noChangeArrowheads="1"/>
          </p:cNvSpPr>
          <p:nvPr/>
        </p:nvSpPr>
        <p:spPr bwMode="auto">
          <a:xfrm>
            <a:off x="0" y="1907704"/>
            <a:ext cx="978414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200" b="1" spc="-15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□  제출서류</a:t>
            </a:r>
            <a:endParaRPr kumimoji="1" lang="ko-KR" altLang="en-US" sz="1200" b="1" spc="-15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8" name="Text Box 6"/>
          <p:cNvSpPr txBox="1">
            <a:spLocks noChangeArrowheads="1"/>
          </p:cNvSpPr>
          <p:nvPr/>
        </p:nvSpPr>
        <p:spPr bwMode="auto">
          <a:xfrm>
            <a:off x="35099" y="3707904"/>
            <a:ext cx="169961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200" b="1" spc="-15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□  지원서 접수  및  문의</a:t>
            </a:r>
            <a:endParaRPr kumimoji="1" lang="ko-KR" altLang="en-US" sz="1200" b="1" spc="-15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16632" y="467544"/>
            <a:ext cx="6552728" cy="3847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900" b="1" spc="-150" dirty="0" smtClean="0">
                <a:solidFill>
                  <a:srgbClr val="008A3E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여러분의 미래에 대성그룹이 함께 하겠습니다</a:t>
            </a:r>
            <a:r>
              <a:rPr kumimoji="1" lang="en-US" altLang="ko-KR" sz="1900" b="1" spc="-150" dirty="0" smtClean="0">
                <a:solidFill>
                  <a:srgbClr val="008A3E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kumimoji="1" lang="ko-KR" altLang="en-US" sz="1900" b="1" spc="-150" dirty="0">
              <a:solidFill>
                <a:srgbClr val="008A3E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188640" y="251520"/>
            <a:ext cx="432048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116632" y="1547664"/>
            <a:ext cx="652415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16632" y="1547664"/>
            <a:ext cx="1627609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90653" y="64071"/>
            <a:ext cx="2124447" cy="34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5213176" y="8693679"/>
            <a:ext cx="1600200" cy="486833"/>
          </a:xfrm>
        </p:spPr>
        <p:txBody>
          <a:bodyPr/>
          <a:lstStyle/>
          <a:p>
            <a:r>
              <a:rPr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2/2</a:t>
            </a:r>
            <a:endParaRPr lang="ko-KR" altLang="en-US" sz="1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0" y="5724128"/>
            <a:ext cx="169961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fontAlgn="t" latinLnBrk="0" hangingPunct="0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200" b="1" spc="-15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□  기타사항</a:t>
            </a:r>
            <a:endParaRPr kumimoji="1" lang="ko-KR" altLang="en-US" sz="1200" b="1" spc="-15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44624" y="6111170"/>
            <a:ext cx="6120680" cy="4770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 indent="-228600" eaLnBrk="0" fontAlgn="t" latinLnBrk="0" hangingPunct="0">
              <a:spcBef>
                <a:spcPct val="50000"/>
              </a:spcBef>
              <a:spcAft>
                <a:spcPct val="0"/>
              </a:spcAft>
              <a:buAutoNum type="arabicParenBoth"/>
            </a:pP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서류전형 및 면접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kumimoji="1" lang="ko-KR" altLang="en-US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최종합격자는 개별통보 예정입니다</a:t>
            </a:r>
            <a:r>
              <a:rPr kumimoji="1" lang="en-US" altLang="ko-KR" sz="10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</a:p>
          <a:p>
            <a:pPr marL="228600" indent="-228600" eaLnBrk="0" fontAlgn="t" latinLnBrk="0" hangingPunct="0">
              <a:spcBef>
                <a:spcPct val="50000"/>
              </a:spcBef>
              <a:spcAft>
                <a:spcPct val="0"/>
              </a:spcAft>
              <a:buAutoNum type="arabicParenBoth"/>
            </a:pPr>
            <a:r>
              <a:rPr lang="ko-KR" altLang="en-US" sz="1000" dirty="0" smtClean="0">
                <a:latin typeface="함초롬돋움" pitchFamily="18" charset="-127"/>
                <a:ea typeface="함초롬돋움" pitchFamily="18" charset="-127"/>
                <a:cs typeface="함초롬돋움" pitchFamily="18" charset="-127"/>
              </a:rPr>
              <a:t>지원서 기재사항 및 제출서류가 사실과 다를 경우 합격이 취소될 수 있습니다</a:t>
            </a:r>
            <a:r>
              <a:rPr lang="en-US" altLang="ko-KR" sz="1000" dirty="0" smtClean="0">
                <a:latin typeface="함초롬돋움" pitchFamily="18" charset="-127"/>
                <a:ea typeface="함초롬돋움" pitchFamily="18" charset="-127"/>
                <a:cs typeface="함초롬돋움" pitchFamily="18" charset="-127"/>
              </a:rPr>
              <a:t>.</a:t>
            </a:r>
            <a:endParaRPr kumimoji="1" lang="ko-KR" altLang="en-US" sz="1000" dirty="0">
              <a:latin typeface="함초롬돋움" pitchFamily="18" charset="-127"/>
              <a:ea typeface="함초롬돋움" pitchFamily="18" charset="-127"/>
              <a:cs typeface="함초롬돋움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5447</TotalTime>
  <Words>421</Words>
  <Application>Microsoft Office PowerPoint</Application>
  <PresentationFormat>화면 슬라이드 쇼(4:3)</PresentationFormat>
  <Paragraphs>77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함초롬돋움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user</cp:lastModifiedBy>
  <cp:revision>423</cp:revision>
  <cp:lastPrinted>2019-11-28T01:59:23Z</cp:lastPrinted>
  <dcterms:created xsi:type="dcterms:W3CDTF">2016-02-22T05:48:32Z</dcterms:created>
  <dcterms:modified xsi:type="dcterms:W3CDTF">2019-12-01T23:38:40Z</dcterms:modified>
</cp:coreProperties>
</file>